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1" r:id="rId5"/>
    <p:sldId id="262" r:id="rId6"/>
    <p:sldId id="263" r:id="rId7"/>
    <p:sldId id="264" r:id="rId8"/>
    <p:sldId id="265" r:id="rId9"/>
    <p:sldId id="266" r:id="rId10"/>
    <p:sldId id="267" r:id="rId11"/>
    <p:sldId id="268" r:id="rId12"/>
    <p:sldId id="256"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5" d="100"/>
          <a:sy n="45" d="100"/>
        </p:scale>
        <p:origin x="7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46018E-7B78-4024-A607-D118CFB14D27}"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407813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6018E-7B78-4024-A607-D118CFB14D27}"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31786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6018E-7B78-4024-A607-D118CFB14D27}"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59529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6018E-7B78-4024-A607-D118CFB14D27}"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06250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6018E-7B78-4024-A607-D118CFB14D27}"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73318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46018E-7B78-4024-A607-D118CFB14D27}"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33844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46018E-7B78-4024-A607-D118CFB14D27}" type="datetimeFigureOut">
              <a:rPr lang="en-US" smtClean="0"/>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36423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6018E-7B78-4024-A607-D118CFB14D27}" type="datetimeFigureOut">
              <a:rPr lang="en-US" smtClean="0"/>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0707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6018E-7B78-4024-A607-D118CFB14D27}" type="datetimeFigureOut">
              <a:rPr lang="en-US" smtClean="0"/>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224566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6018E-7B78-4024-A607-D118CFB14D27}"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380547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6018E-7B78-4024-A607-D118CFB14D27}"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BB577-4FE1-4745-8013-54E6FA256D0B}" type="slidenum">
              <a:rPr lang="en-US" smtClean="0"/>
              <a:t>‹#›</a:t>
            </a:fld>
            <a:endParaRPr lang="en-US"/>
          </a:p>
        </p:txBody>
      </p:sp>
    </p:spTree>
    <p:extLst>
      <p:ext uri="{BB962C8B-B14F-4D97-AF65-F5344CB8AC3E}">
        <p14:creationId xmlns:p14="http://schemas.microsoft.com/office/powerpoint/2010/main" val="75771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6018E-7B78-4024-A607-D118CFB14D27}" type="datetimeFigureOut">
              <a:rPr lang="en-US" smtClean="0"/>
              <a:t>2/10/2015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BB577-4FE1-4745-8013-54E6FA256D0B}" type="slidenum">
              <a:rPr lang="en-US" smtClean="0"/>
              <a:t>‹#›</a:t>
            </a:fld>
            <a:endParaRPr lang="en-US"/>
          </a:p>
        </p:txBody>
      </p:sp>
    </p:spTree>
    <p:extLst>
      <p:ext uri="{BB962C8B-B14F-4D97-AF65-F5344CB8AC3E}">
        <p14:creationId xmlns:p14="http://schemas.microsoft.com/office/powerpoint/2010/main" val="355398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GENRE?????</a:t>
            </a:r>
            <a:endParaRPr lang="en-US" dirty="0"/>
          </a:p>
        </p:txBody>
      </p:sp>
      <p:sp>
        <p:nvSpPr>
          <p:cNvPr id="3" name="Content Placeholder 2"/>
          <p:cNvSpPr>
            <a:spLocks noGrp="1"/>
          </p:cNvSpPr>
          <p:nvPr>
            <p:ph idx="1"/>
          </p:nvPr>
        </p:nvSpPr>
        <p:spPr/>
        <p:txBody>
          <a:bodyPr/>
          <a:lstStyle/>
          <a:p>
            <a:r>
              <a:rPr lang="en-US" dirty="0"/>
              <a:t>Definition from Dictionary.com:</a:t>
            </a:r>
          </a:p>
          <a:p>
            <a:r>
              <a:rPr lang="en-US" dirty="0"/>
              <a:t>Genre (noun)</a:t>
            </a:r>
          </a:p>
          <a:p>
            <a:r>
              <a:rPr lang="en-US" dirty="0"/>
              <a:t>1: a kind of literary or artistic work</a:t>
            </a:r>
          </a:p>
          <a:p>
            <a:r>
              <a:rPr lang="en-US" dirty="0"/>
              <a:t>2: a style of expressing yourself in writing [</a:t>
            </a:r>
            <a:r>
              <a:rPr lang="en-US" dirty="0" err="1"/>
              <a:t>syn</a:t>
            </a:r>
            <a:r>
              <a:rPr lang="en-US" dirty="0"/>
              <a:t>: writing style, literary genre]</a:t>
            </a:r>
          </a:p>
          <a:p>
            <a:r>
              <a:rPr lang="en-US" dirty="0"/>
              <a:t>3: a class of artistic endeavor having a characteristic form or technique.”</a:t>
            </a:r>
            <a:endParaRPr lang="en-US" dirty="0"/>
          </a:p>
        </p:txBody>
      </p:sp>
    </p:spTree>
    <p:extLst>
      <p:ext uri="{BB962C8B-B14F-4D97-AF65-F5344CB8AC3E}">
        <p14:creationId xmlns:p14="http://schemas.microsoft.com/office/powerpoint/2010/main" val="221125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424" y="1190317"/>
            <a:ext cx="8463516" cy="4524315"/>
          </a:xfrm>
          <a:prstGeom prst="rect">
            <a:avLst/>
          </a:prstGeom>
        </p:spPr>
        <p:txBody>
          <a:bodyPr wrap="square">
            <a:spAutoFit/>
          </a:bodyPr>
          <a:lstStyle/>
          <a:p>
            <a:r>
              <a:rPr lang="en-US" sz="3200" dirty="0"/>
              <a:t>January 10, 1940</a:t>
            </a:r>
          </a:p>
          <a:p>
            <a:r>
              <a:rPr lang="en-US" sz="3200" dirty="0"/>
              <a:t>Dear Diary,</a:t>
            </a:r>
          </a:p>
          <a:p>
            <a:r>
              <a:rPr lang="en-US" sz="3200" dirty="0"/>
              <a:t>I have accepted John’s proposal and will soon be known as Dorothy Franklin no longer a Winchester. I know this means leaving home for the states. Home is now with John. I am sure that Sue will visit when it is time for babies. I hope I am making the right decision.</a:t>
            </a:r>
          </a:p>
          <a:p>
            <a:r>
              <a:rPr lang="en-US" sz="3200" dirty="0"/>
              <a:t>-Dot</a:t>
            </a:r>
          </a:p>
        </p:txBody>
      </p:sp>
    </p:spTree>
    <p:extLst>
      <p:ext uri="{BB962C8B-B14F-4D97-AF65-F5344CB8AC3E}">
        <p14:creationId xmlns:p14="http://schemas.microsoft.com/office/powerpoint/2010/main" val="4078015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195" y="1574194"/>
            <a:ext cx="10207256" cy="2800767"/>
          </a:xfrm>
          <a:prstGeom prst="rect">
            <a:avLst/>
          </a:prstGeom>
        </p:spPr>
        <p:txBody>
          <a:bodyPr wrap="square">
            <a:spAutoFit/>
          </a:bodyPr>
          <a:lstStyle/>
          <a:p>
            <a:r>
              <a:rPr lang="en-US" sz="4400" dirty="0"/>
              <a:t>ARIES (March 21 – April 19)</a:t>
            </a:r>
          </a:p>
          <a:p>
            <a:r>
              <a:rPr lang="en-US" sz="4400" dirty="0"/>
              <a:t>Your job prospects are looking up now</a:t>
            </a:r>
          </a:p>
          <a:p>
            <a:r>
              <a:rPr lang="en-US" sz="4400" dirty="0"/>
              <a:t>that you have found a place to call home. </a:t>
            </a:r>
          </a:p>
          <a:p>
            <a:r>
              <a:rPr lang="en-US" sz="4400" dirty="0"/>
              <a:t>Soon you will have that second job.</a:t>
            </a:r>
          </a:p>
        </p:txBody>
      </p:sp>
    </p:spTree>
    <p:extLst>
      <p:ext uri="{BB962C8B-B14F-4D97-AF65-F5344CB8AC3E}">
        <p14:creationId xmlns:p14="http://schemas.microsoft.com/office/powerpoint/2010/main" val="197286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2249" y="0"/>
            <a:ext cx="5128391" cy="3564978"/>
          </a:xfrm>
          <a:prstGeom prst="rect">
            <a:avLst/>
          </a:prstGeom>
        </p:spPr>
      </p:pic>
      <p:pic>
        <p:nvPicPr>
          <p:cNvPr id="5" name="Picture 4"/>
          <p:cNvPicPr>
            <a:picLocks noChangeAspect="1"/>
          </p:cNvPicPr>
          <p:nvPr/>
        </p:nvPicPr>
        <p:blipFill>
          <a:blip r:embed="rId3"/>
          <a:stretch>
            <a:fillRect/>
          </a:stretch>
        </p:blipFill>
        <p:spPr>
          <a:xfrm>
            <a:off x="6369926" y="189187"/>
            <a:ext cx="4918184" cy="4290191"/>
          </a:xfrm>
          <a:prstGeom prst="rect">
            <a:avLst/>
          </a:prstGeom>
        </p:spPr>
      </p:pic>
      <p:pic>
        <p:nvPicPr>
          <p:cNvPr id="6" name="Picture 5"/>
          <p:cNvPicPr>
            <a:picLocks noChangeAspect="1"/>
          </p:cNvPicPr>
          <p:nvPr/>
        </p:nvPicPr>
        <p:blipFill>
          <a:blip r:embed="rId4"/>
          <a:stretch>
            <a:fillRect/>
          </a:stretch>
        </p:blipFill>
        <p:spPr>
          <a:xfrm>
            <a:off x="2822028" y="4479378"/>
            <a:ext cx="4966137" cy="2257425"/>
          </a:xfrm>
          <a:prstGeom prst="rect">
            <a:avLst/>
          </a:prstGeom>
        </p:spPr>
      </p:pic>
    </p:spTree>
    <p:extLst>
      <p:ext uri="{BB962C8B-B14F-4D97-AF65-F5344CB8AC3E}">
        <p14:creationId xmlns:p14="http://schemas.microsoft.com/office/powerpoint/2010/main" val="302355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6125" y="331075"/>
            <a:ext cx="6077278" cy="2751740"/>
          </a:xfrm>
          <a:prstGeom prst="rect">
            <a:avLst/>
          </a:prstGeom>
        </p:spPr>
      </p:pic>
      <p:pic>
        <p:nvPicPr>
          <p:cNvPr id="5" name="Picture 4"/>
          <p:cNvPicPr>
            <a:picLocks noChangeAspect="1"/>
          </p:cNvPicPr>
          <p:nvPr/>
        </p:nvPicPr>
        <p:blipFill>
          <a:blip r:embed="rId3"/>
          <a:stretch>
            <a:fillRect/>
          </a:stretch>
        </p:blipFill>
        <p:spPr>
          <a:xfrm>
            <a:off x="6725964" y="1229382"/>
            <a:ext cx="4762500" cy="2349390"/>
          </a:xfrm>
          <a:prstGeom prst="rect">
            <a:avLst/>
          </a:prstGeom>
        </p:spPr>
      </p:pic>
      <p:pic>
        <p:nvPicPr>
          <p:cNvPr id="6" name="Picture 5"/>
          <p:cNvPicPr>
            <a:picLocks noChangeAspect="1"/>
          </p:cNvPicPr>
          <p:nvPr/>
        </p:nvPicPr>
        <p:blipFill>
          <a:blip r:embed="rId4"/>
          <a:stretch>
            <a:fillRect/>
          </a:stretch>
        </p:blipFill>
        <p:spPr>
          <a:xfrm>
            <a:off x="1986455" y="3894575"/>
            <a:ext cx="6031953" cy="2380101"/>
          </a:xfrm>
          <a:prstGeom prst="rect">
            <a:avLst/>
          </a:prstGeom>
        </p:spPr>
      </p:pic>
    </p:spTree>
    <p:extLst>
      <p:ext uri="{BB962C8B-B14F-4D97-AF65-F5344CB8AC3E}">
        <p14:creationId xmlns:p14="http://schemas.microsoft.com/office/powerpoint/2010/main" val="37640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0725" y="209913"/>
            <a:ext cx="10419907" cy="6555641"/>
          </a:xfrm>
          <a:prstGeom prst="rect">
            <a:avLst/>
          </a:prstGeom>
        </p:spPr>
        <p:txBody>
          <a:bodyPr wrap="square">
            <a:spAutoFit/>
          </a:bodyPr>
          <a:lstStyle/>
          <a:p>
            <a:r>
              <a:rPr lang="en-US" sz="2800" dirty="0"/>
              <a:t>What’s a genre exactly?</a:t>
            </a:r>
          </a:p>
          <a:p>
            <a:r>
              <a:rPr lang="en-US" sz="2800" dirty="0"/>
              <a:t>•A Brief List of Genres:</a:t>
            </a:r>
          </a:p>
          <a:p>
            <a:r>
              <a:rPr lang="en-US" sz="2800" dirty="0"/>
              <a:t>•Journal Entries</a:t>
            </a:r>
          </a:p>
          <a:p>
            <a:r>
              <a:rPr lang="en-US" sz="2800" dirty="0"/>
              <a:t>•Personal Letter</a:t>
            </a:r>
          </a:p>
          <a:p>
            <a:r>
              <a:rPr lang="en-US" sz="2800" dirty="0"/>
              <a:t>•Greeting Card</a:t>
            </a:r>
          </a:p>
          <a:p>
            <a:r>
              <a:rPr lang="en-US" sz="2800" dirty="0"/>
              <a:t>•Schedule/Things to Do List</a:t>
            </a:r>
          </a:p>
          <a:p>
            <a:r>
              <a:rPr lang="en-US" sz="2800" dirty="0"/>
              <a:t>•Inner Monologue Representing Internal Conflicts</a:t>
            </a:r>
          </a:p>
          <a:p>
            <a:r>
              <a:rPr lang="en-US" sz="2800" dirty="0"/>
              <a:t>•Classified or Personal Ads</a:t>
            </a:r>
          </a:p>
          <a:p>
            <a:r>
              <a:rPr lang="en-US" sz="2800" dirty="0"/>
              <a:t>•Personal Essay or Philosophical Questions</a:t>
            </a:r>
          </a:p>
          <a:p>
            <a:r>
              <a:rPr lang="en-US" sz="2800" dirty="0"/>
              <a:t>•Top Ten List/Glossary or Dictionary</a:t>
            </a:r>
          </a:p>
          <a:p>
            <a:r>
              <a:rPr lang="en-US" sz="2800" dirty="0"/>
              <a:t>•Poetry</a:t>
            </a:r>
          </a:p>
          <a:p>
            <a:r>
              <a:rPr lang="en-US" sz="2800" dirty="0"/>
              <a:t>•Song Lyrics</a:t>
            </a:r>
          </a:p>
          <a:p>
            <a:r>
              <a:rPr lang="en-US" sz="2800" dirty="0"/>
              <a:t>•Autobiographical Essay</a:t>
            </a:r>
          </a:p>
          <a:p>
            <a:r>
              <a:rPr lang="en-US" sz="2800" dirty="0"/>
              <a:t>•Contest Entry Application</a:t>
            </a:r>
          </a:p>
          <a:p>
            <a:r>
              <a:rPr lang="en-US" sz="2800" dirty="0"/>
              <a:t>•Business Letter or Correspondence/Persuasive or Advocacy Letter</a:t>
            </a:r>
          </a:p>
        </p:txBody>
      </p:sp>
    </p:spTree>
    <p:extLst>
      <p:ext uri="{BB962C8B-B14F-4D97-AF65-F5344CB8AC3E}">
        <p14:creationId xmlns:p14="http://schemas.microsoft.com/office/powerpoint/2010/main" val="394828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097" y="922570"/>
            <a:ext cx="11887200" cy="5632311"/>
          </a:xfrm>
          <a:prstGeom prst="rect">
            <a:avLst/>
          </a:prstGeom>
        </p:spPr>
        <p:txBody>
          <a:bodyPr wrap="square">
            <a:spAutoFit/>
          </a:bodyPr>
          <a:lstStyle/>
          <a:p>
            <a:r>
              <a:rPr lang="en-US" sz="2400" dirty="0"/>
              <a:t>Brief List of Genre (cont.)</a:t>
            </a:r>
          </a:p>
          <a:p>
            <a:r>
              <a:rPr lang="en-US" sz="2400" dirty="0"/>
              <a:t>•Biographical Summary</a:t>
            </a:r>
          </a:p>
          <a:p>
            <a:r>
              <a:rPr lang="en-US" sz="2400" dirty="0"/>
              <a:t>•Critique of a Published Source</a:t>
            </a:r>
          </a:p>
          <a:p>
            <a:r>
              <a:rPr lang="en-US" sz="2400" dirty="0"/>
              <a:t>•Speech or Debate</a:t>
            </a:r>
          </a:p>
          <a:p>
            <a:r>
              <a:rPr lang="en-US" sz="2400" dirty="0"/>
              <a:t>•Historical Times Context Essay</a:t>
            </a:r>
          </a:p>
          <a:p>
            <a:r>
              <a:rPr lang="en-US" sz="2400" dirty="0"/>
              <a:t>•Textbook Article</a:t>
            </a:r>
          </a:p>
          <a:p>
            <a:r>
              <a:rPr lang="en-US" sz="2400" dirty="0"/>
              <a:t>•Science Article or Report/Business Article or Report</a:t>
            </a:r>
          </a:p>
          <a:p>
            <a:r>
              <a:rPr lang="en-US" sz="2400" dirty="0"/>
              <a:t>•Lesson Plan</a:t>
            </a:r>
          </a:p>
          <a:p>
            <a:r>
              <a:rPr lang="en-US" sz="2400" dirty="0"/>
              <a:t>•Encyclopedia Article</a:t>
            </a:r>
          </a:p>
          <a:p>
            <a:r>
              <a:rPr lang="en-US" sz="2400" dirty="0"/>
              <a:t>•Short Scene from a Play with Notes for Stage Directions</a:t>
            </a:r>
          </a:p>
          <a:p>
            <a:r>
              <a:rPr lang="en-US" sz="2400" dirty="0"/>
              <a:t>•Short Scene from a Movie with Notes for Camera Shots</a:t>
            </a:r>
          </a:p>
          <a:p>
            <a:r>
              <a:rPr lang="en-US" sz="2400" dirty="0"/>
              <a:t>•Dialogue of a Conversation among Two or More People</a:t>
            </a:r>
          </a:p>
          <a:p>
            <a:r>
              <a:rPr lang="en-US" sz="2400" dirty="0"/>
              <a:t>•Short Story</a:t>
            </a:r>
          </a:p>
          <a:p>
            <a:r>
              <a:rPr lang="en-US" sz="2400" dirty="0"/>
              <a:t>•Adventure Magazine Story</a:t>
            </a:r>
          </a:p>
          <a:p>
            <a:r>
              <a:rPr lang="en-US" sz="2400" dirty="0"/>
              <a:t>•Ghost Story</a:t>
            </a:r>
          </a:p>
        </p:txBody>
      </p:sp>
    </p:spTree>
    <p:extLst>
      <p:ext uri="{BB962C8B-B14F-4D97-AF65-F5344CB8AC3E}">
        <p14:creationId xmlns:p14="http://schemas.microsoft.com/office/powerpoint/2010/main" val="277456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424" y="189199"/>
            <a:ext cx="8676167" cy="6555641"/>
          </a:xfrm>
          <a:prstGeom prst="rect">
            <a:avLst/>
          </a:prstGeom>
        </p:spPr>
        <p:txBody>
          <a:bodyPr wrap="square">
            <a:spAutoFit/>
          </a:bodyPr>
          <a:lstStyle/>
          <a:p>
            <a:r>
              <a:rPr lang="en-US" sz="2800" dirty="0"/>
              <a:t>•Restaurant Description and Menu</a:t>
            </a:r>
          </a:p>
          <a:p>
            <a:r>
              <a:rPr lang="en-US" sz="2800" dirty="0"/>
              <a:t>•Travel Brochure Description</a:t>
            </a:r>
          </a:p>
          <a:p>
            <a:r>
              <a:rPr lang="en-US" sz="2800" dirty="0"/>
              <a:t>•How-To or Directions Booklet</a:t>
            </a:r>
          </a:p>
          <a:p>
            <a:r>
              <a:rPr lang="en-US" sz="2800" dirty="0"/>
              <a:t>•Receipts, Applications, Deeds, Budgets or Other Documents</a:t>
            </a:r>
          </a:p>
          <a:p>
            <a:r>
              <a:rPr lang="en-US" sz="2800" dirty="0"/>
              <a:t>•Wedding, Graduation or Special Event Invitation</a:t>
            </a:r>
          </a:p>
          <a:p>
            <a:r>
              <a:rPr lang="en-US" sz="2800" dirty="0"/>
              <a:t>•Birth Certificate</a:t>
            </a:r>
          </a:p>
          <a:p>
            <a:r>
              <a:rPr lang="en-US" sz="2800" dirty="0"/>
              <a:t>•Local News Report</a:t>
            </a:r>
          </a:p>
          <a:p>
            <a:r>
              <a:rPr lang="en-US" sz="2800" dirty="0"/>
              <a:t>•Pop-Up book</a:t>
            </a:r>
          </a:p>
          <a:p>
            <a:r>
              <a:rPr lang="en-US" sz="2800" dirty="0"/>
              <a:t>•Review and Poster for a Movie, Book, or TV Program</a:t>
            </a:r>
          </a:p>
          <a:p>
            <a:r>
              <a:rPr lang="en-US" sz="2800" dirty="0"/>
              <a:t>•Board Game or Trivial Pursuit with Answers and Rules</a:t>
            </a:r>
          </a:p>
          <a:p>
            <a:r>
              <a:rPr lang="en-US" sz="2800" dirty="0"/>
              <a:t>•Comic Strip or Graphic Novel excerpt</a:t>
            </a:r>
          </a:p>
          <a:p>
            <a:r>
              <a:rPr lang="en-US" sz="2800" dirty="0"/>
              <a:t>•Power Point Presentation</a:t>
            </a:r>
          </a:p>
          <a:p>
            <a:r>
              <a:rPr lang="en-US" sz="2800" dirty="0"/>
              <a:t>•Informational Video</a:t>
            </a:r>
          </a:p>
          <a:p>
            <a:r>
              <a:rPr lang="en-US" sz="2800" dirty="0"/>
              <a:t>•Web Site</a:t>
            </a:r>
          </a:p>
        </p:txBody>
      </p:sp>
    </p:spTree>
    <p:extLst>
      <p:ext uri="{BB962C8B-B14F-4D97-AF65-F5344CB8AC3E}">
        <p14:creationId xmlns:p14="http://schemas.microsoft.com/office/powerpoint/2010/main" val="388675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748" y="1042014"/>
            <a:ext cx="8718698" cy="4401205"/>
          </a:xfrm>
          <a:prstGeom prst="rect">
            <a:avLst/>
          </a:prstGeom>
        </p:spPr>
        <p:txBody>
          <a:bodyPr wrap="square">
            <a:spAutoFit/>
          </a:bodyPr>
          <a:lstStyle/>
          <a:p>
            <a:r>
              <a:rPr lang="en-US" sz="4000" dirty="0"/>
              <a:t>•Future News Story</a:t>
            </a:r>
          </a:p>
          <a:p>
            <a:r>
              <a:rPr lang="en-US" sz="4000" dirty="0"/>
              <a:t>•Letter to the Editor</a:t>
            </a:r>
          </a:p>
          <a:p>
            <a:r>
              <a:rPr lang="en-US" sz="4000" dirty="0"/>
              <a:t>•Newspaper or Magazine Feature/Human Interest Story</a:t>
            </a:r>
          </a:p>
          <a:p>
            <a:r>
              <a:rPr lang="en-US" sz="4000" dirty="0"/>
              <a:t>•Obituary, Eulogy or Tribute</a:t>
            </a:r>
          </a:p>
          <a:p>
            <a:r>
              <a:rPr lang="en-US" sz="4000" dirty="0"/>
              <a:t>•News Program Story or Announcement</a:t>
            </a:r>
          </a:p>
          <a:p>
            <a:r>
              <a:rPr lang="en-US" sz="4000" dirty="0"/>
              <a:t>•Tabloid Article</a:t>
            </a:r>
          </a:p>
        </p:txBody>
      </p:sp>
    </p:spTree>
    <p:extLst>
      <p:ext uri="{BB962C8B-B14F-4D97-AF65-F5344CB8AC3E}">
        <p14:creationId xmlns:p14="http://schemas.microsoft.com/office/powerpoint/2010/main" val="425080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414" y="191387"/>
            <a:ext cx="8484781" cy="6337004"/>
          </a:xfrm>
          <a:prstGeom prst="rect">
            <a:avLst/>
          </a:prstGeom>
        </p:spPr>
      </p:pic>
    </p:spTree>
    <p:extLst>
      <p:ext uri="{BB962C8B-B14F-4D97-AF65-F5344CB8AC3E}">
        <p14:creationId xmlns:p14="http://schemas.microsoft.com/office/powerpoint/2010/main" val="146528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088" y="723014"/>
            <a:ext cx="8952613" cy="5784112"/>
          </a:xfrm>
          <a:prstGeom prst="rect">
            <a:avLst/>
          </a:prstGeom>
        </p:spPr>
      </p:pic>
    </p:spTree>
    <p:extLst>
      <p:ext uri="{BB962C8B-B14F-4D97-AF65-F5344CB8AC3E}">
        <p14:creationId xmlns:p14="http://schemas.microsoft.com/office/powerpoint/2010/main" val="168991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497" y="285169"/>
            <a:ext cx="8676167" cy="6124754"/>
          </a:xfrm>
          <a:prstGeom prst="rect">
            <a:avLst/>
          </a:prstGeom>
        </p:spPr>
        <p:txBody>
          <a:bodyPr wrap="square">
            <a:spAutoFit/>
          </a:bodyPr>
          <a:lstStyle/>
          <a:p>
            <a:endParaRPr lang="en-US" sz="2800" dirty="0"/>
          </a:p>
          <a:p>
            <a:r>
              <a:rPr lang="en-US" sz="2800" dirty="0"/>
              <a:t>Opportunity Cake</a:t>
            </a:r>
          </a:p>
          <a:p>
            <a:r>
              <a:rPr lang="en-US" sz="2800" dirty="0"/>
              <a:t> </a:t>
            </a:r>
          </a:p>
          <a:p>
            <a:r>
              <a:rPr lang="en-US" sz="2800" dirty="0"/>
              <a:t>Ingredients:</a:t>
            </a:r>
          </a:p>
          <a:p>
            <a:r>
              <a:rPr lang="en-US" sz="2800" dirty="0"/>
              <a:t>1 Skilled Laborer                           free public schools</a:t>
            </a:r>
          </a:p>
          <a:p>
            <a:r>
              <a:rPr lang="en-US" sz="2800" dirty="0"/>
              <a:t>1 Willing and Strong Wife            free public library</a:t>
            </a:r>
          </a:p>
          <a:p>
            <a:r>
              <a:rPr lang="en-US" sz="2800" dirty="0"/>
              <a:t>1 job sufficient to pay rent            two children free of disease</a:t>
            </a:r>
          </a:p>
          <a:p>
            <a:r>
              <a:rPr lang="en-US" sz="2800" dirty="0"/>
              <a:t> </a:t>
            </a:r>
          </a:p>
          <a:p>
            <a:r>
              <a:rPr lang="en-US" sz="2800" dirty="0"/>
              <a:t>Combine skilled laborer, wife and job in a melting pot. Slowly add in children, library and schools. Savor at your son’s graduation from medical school and your granddaughter’s inauguration as governor.</a:t>
            </a:r>
          </a:p>
          <a:p>
            <a:r>
              <a:rPr lang="en-US" sz="2800" dirty="0"/>
              <a:t>Serves Many Generations</a:t>
            </a:r>
          </a:p>
        </p:txBody>
      </p:sp>
    </p:spTree>
    <p:extLst>
      <p:ext uri="{BB962C8B-B14F-4D97-AF65-F5344CB8AC3E}">
        <p14:creationId xmlns:p14="http://schemas.microsoft.com/office/powerpoint/2010/main" val="1657938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749" y="751344"/>
            <a:ext cx="8442251" cy="5016758"/>
          </a:xfrm>
          <a:prstGeom prst="rect">
            <a:avLst/>
          </a:prstGeom>
        </p:spPr>
        <p:txBody>
          <a:bodyPr wrap="square">
            <a:spAutoFit/>
          </a:bodyPr>
          <a:lstStyle/>
          <a:p>
            <a:r>
              <a:rPr lang="en-US" sz="2000" dirty="0"/>
              <a:t>Dear Lady Liberty,</a:t>
            </a:r>
          </a:p>
          <a:p>
            <a:r>
              <a:rPr lang="en-US" sz="2000" dirty="0"/>
              <a:t>The American dream involves much more work than I ever anticipated. While I never really believed the streets were paved with gold, I had held out hope that there would be room for more dreamers than just the strong, the male and the white. What’s a young immigrant girl to do?</a:t>
            </a:r>
          </a:p>
          <a:p>
            <a:r>
              <a:rPr lang="en-US" sz="2000" dirty="0"/>
              <a:t>Signed,</a:t>
            </a:r>
          </a:p>
          <a:p>
            <a:r>
              <a:rPr lang="en-US" sz="2000" dirty="0"/>
              <a:t>No Longer Canadian</a:t>
            </a:r>
          </a:p>
          <a:p>
            <a:r>
              <a:rPr lang="en-US" sz="2000" dirty="0"/>
              <a:t> </a:t>
            </a:r>
          </a:p>
          <a:p>
            <a:r>
              <a:rPr lang="en-US" sz="2000" dirty="0"/>
              <a:t>Dear No Longer Canadian,</a:t>
            </a:r>
          </a:p>
          <a:p>
            <a:r>
              <a:rPr lang="en-US" sz="2000" dirty="0"/>
              <a:t>There’s a reason why it’s called a “dream”. It’s not always based in reality but in what you might make a reality. You’ve taken the first step in the dream – you’ve crossed the border and started your life here. It’s up to your children to take the next step. Raise them to value education and respect women. They’ll raise children to do the same and by the time this second generation comes of age the dream should be a reality. What can I say?  These things take time.</a:t>
            </a:r>
          </a:p>
          <a:p>
            <a:r>
              <a:rPr lang="en-US" sz="2000" dirty="0"/>
              <a:t>-Lady Liberty</a:t>
            </a:r>
          </a:p>
        </p:txBody>
      </p:sp>
    </p:spTree>
    <p:extLst>
      <p:ext uri="{BB962C8B-B14F-4D97-AF65-F5344CB8AC3E}">
        <p14:creationId xmlns:p14="http://schemas.microsoft.com/office/powerpoint/2010/main" val="3652386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662</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What is a GENRE?????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Caldwell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Diederich</dc:creator>
  <cp:lastModifiedBy>Jim Diederich</cp:lastModifiedBy>
  <cp:revision>5</cp:revision>
  <dcterms:created xsi:type="dcterms:W3CDTF">2014-11-04T14:07:57Z</dcterms:created>
  <dcterms:modified xsi:type="dcterms:W3CDTF">2015-02-10T15:32:50Z</dcterms:modified>
</cp:coreProperties>
</file>